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9" r:id="rId4"/>
    <p:sldId id="260" r:id="rId5"/>
    <p:sldId id="261" r:id="rId6"/>
    <p:sldId id="265" r:id="rId7"/>
    <p:sldId id="264" r:id="rId8"/>
    <p:sldId id="263" r:id="rId9"/>
    <p:sldId id="267" r:id="rId10"/>
    <p:sldId id="266" r:id="rId11"/>
    <p:sldId id="268" r:id="rId12"/>
    <p:sldId id="270" r:id="rId13"/>
    <p:sldId id="269" r:id="rId14"/>
    <p:sldId id="273" r:id="rId15"/>
    <p:sldId id="275" r:id="rId16"/>
    <p:sldId id="274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F3F5"/>
    <a:srgbClr val="F0F9FA"/>
    <a:srgbClr val="E8F4F8"/>
    <a:srgbClr val="26429A"/>
    <a:srgbClr val="1F3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25" autoAdjust="0"/>
    <p:restoredTop sz="94660" autoAdjust="0"/>
  </p:normalViewPr>
  <p:slideViewPr>
    <p:cSldViewPr>
      <p:cViewPr>
        <p:scale>
          <a:sx n="80" d="100"/>
          <a:sy n="80" d="100"/>
        </p:scale>
        <p:origin x="-187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CAD0D-B38F-4536-9E11-934353A408E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E7F3A-4117-4E20-B1FB-87A97EA0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2116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AA13C-34D0-4714-A1CC-FDF4012F67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844FE-F781-4DB3-B5D4-FD209EFE19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210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5CCB3B5-1094-4A19-823E-4699DA8CF58B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16844FE-F781-4DB3-B5D4-FD209EFE19F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92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A626-83EC-40A2-899D-746C10BBB9A3}" type="datetime1">
              <a:rPr lang="en-US" smtClean="0"/>
              <a:pPr/>
              <a:t>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219200" cy="365125"/>
          </a:xfrm>
        </p:spPr>
        <p:txBody>
          <a:bodyPr/>
          <a:lstStyle/>
          <a:p>
            <a:fld id="{3F95814A-D311-427B-8C8C-051ABB3D3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98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971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41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3DE8-86C1-4F4F-837C-4C9702AB614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62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1C6D-49E4-4D6E-A8A9-7CB88B30C142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40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19399"/>
            <a:ext cx="4040188" cy="3306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57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9399"/>
            <a:ext cx="4041775" cy="3306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6F08-0EAD-4CCA-A918-94A9BD2D9D71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92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A50C-685B-4282-93A2-51B454F277A8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38D5-86B5-45DD-A055-9BF95E7CCEE0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53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25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1"/>
            <a:ext cx="5111750" cy="3886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0800"/>
            <a:ext cx="3008313" cy="3535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22A-A9C5-4858-B097-42074617D1B4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38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19199"/>
            <a:ext cx="5486400" cy="350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C725-FDAC-4C57-ABC9-52902A5AC0DB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7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9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38400"/>
            <a:ext cx="82296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26429A"/>
                </a:solidFill>
              </a:defRPr>
            </a:lvl1pPr>
          </a:lstStyle>
          <a:p>
            <a:fld id="{EEE170C2-2A2A-41E0-BCF7-DD099034D3F3}" type="datetime1">
              <a:rPr lang="en-US" smtClean="0"/>
              <a:pPr/>
              <a:t>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26429A"/>
                </a:solidFill>
              </a:defRPr>
            </a:lvl1pPr>
          </a:lstStyle>
          <a:p>
            <a:r>
              <a:rPr lang="en-US" dirty="0" smtClean="0"/>
              <a:t>Texas Secretary of State Elections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2638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26429A"/>
                </a:solidFill>
              </a:defRPr>
            </a:lvl1pPr>
          </a:lstStyle>
          <a:p>
            <a:fld id="{3F95814A-D311-427B-8C8C-051ABB3D39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6400800"/>
            <a:ext cx="7315200" cy="0"/>
          </a:xfrm>
          <a:prstGeom prst="line">
            <a:avLst/>
          </a:prstGeom>
          <a:ln>
            <a:solidFill>
              <a:srgbClr val="2642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Texas Secretary of State Seal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599" y="5791200"/>
            <a:ext cx="942975" cy="942975"/>
          </a:xfrm>
          <a:prstGeom prst="rect">
            <a:avLst/>
          </a:prstGeom>
        </p:spPr>
      </p:pic>
      <p:pic>
        <p:nvPicPr>
          <p:cNvPr id="9" name="Picture 8" descr="Texas Secretary of State 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" y="0"/>
            <a:ext cx="9144000" cy="88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63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6429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6429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6429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6429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6429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6429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90601"/>
            <a:ext cx="8458200" cy="838199"/>
          </a:xfrm>
        </p:spPr>
        <p:txBody>
          <a:bodyPr>
            <a:normAutofit/>
          </a:bodyPr>
          <a:lstStyle/>
          <a:p>
            <a:r>
              <a:rPr lang="en-US" dirty="0" smtClean="0"/>
              <a:t>Secretary of State’s Office Update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64008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TAEA</a:t>
            </a:r>
            <a:r>
              <a:rPr lang="en-US" dirty="0" smtClean="0"/>
              <a:t> Conference, January 2014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4A99-A232-4485-A66E-1DCC148F9A19}" type="datetime1">
              <a:rPr lang="en-US" smtClean="0"/>
              <a:pPr/>
              <a:t>1/13/2014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905000"/>
            <a:ext cx="4430574" cy="310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78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Substantially Similar Name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r>
              <a:rPr lang="en-US" dirty="0" smtClean="0"/>
              <a:t>REMEMBER:</a:t>
            </a:r>
          </a:p>
          <a:p>
            <a:pPr lvl="1" algn="just"/>
            <a:r>
              <a:rPr lang="en-US" dirty="0" smtClean="0"/>
              <a:t>An exact name match is </a:t>
            </a:r>
            <a:r>
              <a:rPr lang="en-US" b="1" u="sng" dirty="0" smtClean="0"/>
              <a:t>not</a:t>
            </a:r>
            <a:r>
              <a:rPr lang="en-US" dirty="0" smtClean="0"/>
              <a:t> required!</a:t>
            </a:r>
          </a:p>
          <a:p>
            <a:pPr lvl="1" algn="just"/>
            <a:r>
              <a:rPr lang="en-US" dirty="0" smtClean="0"/>
              <a:t>Voters with substantially similar names vote a </a:t>
            </a:r>
            <a:r>
              <a:rPr lang="en-US" b="1" u="sng" dirty="0" smtClean="0"/>
              <a:t>regular ballot</a:t>
            </a:r>
            <a:r>
              <a:rPr lang="en-US" dirty="0" smtClean="0"/>
              <a:t>.  They do </a:t>
            </a:r>
            <a:r>
              <a:rPr lang="en-US" b="1" u="sng" dirty="0" smtClean="0"/>
              <a:t>not</a:t>
            </a:r>
            <a:r>
              <a:rPr lang="en-US" dirty="0" smtClean="0"/>
              <a:t> vote provisionally.</a:t>
            </a:r>
          </a:p>
          <a:p>
            <a:pPr lvl="1" algn="just"/>
            <a:r>
              <a:rPr lang="en-US" dirty="0" smtClean="0"/>
              <a:t>Name change forms are </a:t>
            </a:r>
            <a:r>
              <a:rPr lang="en-US" b="1" u="sng" dirty="0" smtClean="0"/>
              <a:t>optional</a:t>
            </a:r>
            <a:r>
              <a:rPr lang="en-US" dirty="0" smtClean="0"/>
              <a:t>, and </a:t>
            </a:r>
            <a:r>
              <a:rPr lang="en-US" b="1" u="sng" dirty="0" smtClean="0"/>
              <a:t>not</a:t>
            </a:r>
            <a:r>
              <a:rPr lang="en-US" dirty="0" smtClean="0"/>
              <a:t> required for voting.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02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Offering </a:t>
            </a:r>
            <a:r>
              <a:rPr lang="en-US" b="1" dirty="0"/>
              <a:t>Provisional Ballots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REMEMBER:</a:t>
            </a:r>
          </a:p>
          <a:p>
            <a:pPr lvl="1" algn="just"/>
            <a:r>
              <a:rPr lang="en-US" b="1" u="sng" dirty="0" smtClean="0"/>
              <a:t>Provisional ballots need to be offered to ALL voters!!!</a:t>
            </a:r>
            <a:endParaRPr lang="en-US" b="1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58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Legal Updates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pPr algn="just"/>
            <a:r>
              <a:rPr lang="en-US" b="1" dirty="0" smtClean="0"/>
              <a:t>Redistricting</a:t>
            </a:r>
            <a:r>
              <a:rPr lang="en-US" dirty="0" smtClean="0"/>
              <a:t>: 	September </a:t>
            </a:r>
            <a:r>
              <a:rPr lang="en-US" dirty="0"/>
              <a:t>5, 2013 the U.S. District Court  entered an order for the plans enacted by the 83</a:t>
            </a:r>
            <a:r>
              <a:rPr lang="en-US" baseline="30000" dirty="0"/>
              <a:t>rd</a:t>
            </a:r>
            <a:r>
              <a:rPr lang="en-US" dirty="0"/>
              <a:t> Legislature to be used as interim maps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Senate Bill 14</a:t>
            </a:r>
            <a:r>
              <a:rPr lang="en-US" dirty="0" smtClean="0"/>
              <a:t>:  Trial is scheduled for September 2014. 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57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100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/>
              <a:t>H.B. 2373 </a:t>
            </a:r>
            <a:r>
              <a:rPr lang="en-US" sz="2800" dirty="0" smtClean="0"/>
              <a:t>(</a:t>
            </a:r>
            <a:r>
              <a:rPr lang="en-US" sz="2800" dirty="0" err="1" smtClean="0"/>
              <a:t>Klick</a:t>
            </a:r>
            <a:r>
              <a:rPr lang="en-US" sz="2800" dirty="0" smtClean="0"/>
              <a:t>): Allows for the electronic capture of a voter’s signature for the signature roster/combo form. </a:t>
            </a:r>
            <a:endParaRPr lang="en-US" sz="2800" b="1" dirty="0" smtClean="0"/>
          </a:p>
          <a:p>
            <a:endParaRPr lang="en-US" sz="2800" dirty="0" smtClean="0"/>
          </a:p>
          <a:p>
            <a:r>
              <a:rPr lang="en-US" sz="2800" dirty="0" smtClean="0"/>
              <a:t>Texas Administrative Code  Sec. 81.58</a:t>
            </a:r>
          </a:p>
          <a:p>
            <a:endParaRPr lang="en-US" sz="2800" dirty="0" smtClean="0"/>
          </a:p>
          <a:p>
            <a:r>
              <a:rPr lang="en-US" sz="2800" dirty="0" smtClean="0"/>
              <a:t>Approval Process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28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Annual </a:t>
            </a:r>
            <a:r>
              <a:rPr lang="en-US" b="1" dirty="0" err="1" smtClean="0"/>
              <a:t>ABBMs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err="1" smtClean="0"/>
              <a:t>H.B</a:t>
            </a:r>
            <a:r>
              <a:rPr lang="en-US" b="1" dirty="0" smtClean="0"/>
              <a:t>. 666</a:t>
            </a:r>
            <a:r>
              <a:rPr lang="en-US" dirty="0" smtClean="0"/>
              <a:t> (Miller, et al):  Allows voters eligible to vote early due to either disability and/or age (over 65 years old) to file an </a:t>
            </a:r>
            <a:r>
              <a:rPr lang="en-US" dirty="0" err="1" smtClean="0"/>
              <a:t>ABBM</a:t>
            </a:r>
            <a:r>
              <a:rPr lang="en-US" dirty="0" smtClean="0"/>
              <a:t> </a:t>
            </a:r>
            <a:r>
              <a:rPr lang="en-US" u="sng" dirty="0" smtClean="0"/>
              <a:t>annually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Effective January 1, 2014.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38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88" b="6920"/>
          <a:stretch/>
        </p:blipFill>
        <p:spPr>
          <a:xfrm>
            <a:off x="19050" y="1064158"/>
            <a:ext cx="7829550" cy="5793842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31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 for the Primary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FPCA</a:t>
            </a:r>
            <a:r>
              <a:rPr lang="en-US" dirty="0" smtClean="0"/>
              <a:t> Ballots – Deadline Saturday, January 18</a:t>
            </a:r>
          </a:p>
          <a:p>
            <a:r>
              <a:rPr lang="en-US" dirty="0" err="1" smtClean="0"/>
              <a:t>FPCA</a:t>
            </a:r>
            <a:r>
              <a:rPr lang="en-US" dirty="0" smtClean="0"/>
              <a:t> Forwarding Requirement</a:t>
            </a:r>
          </a:p>
          <a:p>
            <a:r>
              <a:rPr lang="en-US" dirty="0" smtClean="0"/>
              <a:t>VR/</a:t>
            </a:r>
            <a:r>
              <a:rPr lang="en-US" dirty="0" err="1" smtClean="0"/>
              <a:t>EVBB</a:t>
            </a:r>
            <a:r>
              <a:rPr lang="en-US" dirty="0" smtClean="0"/>
              <a:t> Deadlines</a:t>
            </a:r>
          </a:p>
          <a:p>
            <a:r>
              <a:rPr lang="en-US" dirty="0" smtClean="0"/>
              <a:t>County Chairs in Polling Place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50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 smtClean="0"/>
              <a:t>Questions </a:t>
            </a:r>
            <a:r>
              <a:rPr lang="en-US" sz="4400" b="1" smtClean="0"/>
              <a:t>and Comments</a:t>
            </a:r>
            <a:endParaRPr lang="en-US" sz="4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9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Recap of November 5, 2013 Election</a:t>
            </a:r>
          </a:p>
          <a:p>
            <a:pPr lvl="1"/>
            <a:r>
              <a:rPr lang="en-US" dirty="0" smtClean="0"/>
              <a:t>Implementation of Voter ID</a:t>
            </a:r>
          </a:p>
          <a:p>
            <a:pPr lvl="1"/>
            <a:r>
              <a:rPr lang="en-US" dirty="0" smtClean="0"/>
              <a:t>Electronic Signature Capture</a:t>
            </a:r>
          </a:p>
          <a:p>
            <a:r>
              <a:rPr lang="en-US" dirty="0" smtClean="0"/>
              <a:t>Introduction of Annual ABBM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28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November Uniform Election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Total Turnout</a:t>
            </a:r>
            <a:r>
              <a:rPr lang="en-US" dirty="0" smtClean="0"/>
              <a:t>:  1,139,171 votes </a:t>
            </a:r>
          </a:p>
          <a:p>
            <a:pPr lvl="1"/>
            <a:r>
              <a:rPr lang="en-US" dirty="0" smtClean="0"/>
              <a:t>66% increase over 2011.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6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Implementation of Voter ID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 descr="C:\Users\AFischer\AppData\Local\Microsoft\Windows\Temporary Internet Files\Content.IE5\FPES2CZY\MC900434479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7000"/>
            <a:ext cx="6466901" cy="279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6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Went Right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62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Overall, the first statewide election under Senate Bill 14 was </a:t>
            </a:r>
            <a:r>
              <a:rPr lang="en-US" b="1" dirty="0" smtClean="0"/>
              <a:t>smooth, secure and successful.  </a:t>
            </a:r>
          </a:p>
          <a:p>
            <a:pPr lvl="1" algn="just"/>
            <a:r>
              <a:rPr lang="en-US" dirty="0" smtClean="0"/>
              <a:t>Very few problems related to Senate Bill 14 reported to our office. </a:t>
            </a:r>
          </a:p>
          <a:p>
            <a:pPr lvl="1" algn="just"/>
            <a:r>
              <a:rPr lang="en-US" dirty="0" smtClean="0"/>
              <a:t>Election officials did an excellent job training poll workers!</a:t>
            </a:r>
          </a:p>
          <a:p>
            <a:pPr lvl="1" algn="just"/>
            <a:r>
              <a:rPr lang="en-US" dirty="0" smtClean="0"/>
              <a:t>In turn, poll workers did an excellent job of learning the new procedures and applying them at polling places.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59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SOS Office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352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During early voting and on election day, our office received numerous questions about Senate Bill 14, but very few complaints.</a:t>
            </a:r>
          </a:p>
          <a:p>
            <a:pPr lvl="1" algn="just"/>
            <a:r>
              <a:rPr lang="en-US" dirty="0" smtClean="0"/>
              <a:t>We were able to provide voters with information </a:t>
            </a:r>
            <a:r>
              <a:rPr lang="en-US" u="sng" dirty="0" smtClean="0"/>
              <a:t>before</a:t>
            </a:r>
            <a:r>
              <a:rPr lang="en-US" dirty="0" smtClean="0"/>
              <a:t> they entered the polling place. </a:t>
            </a:r>
          </a:p>
          <a:p>
            <a:pPr lvl="1" algn="just"/>
            <a:r>
              <a:rPr lang="en-US" dirty="0" smtClean="0"/>
              <a:t>We were able to answer a number of questions from election officials </a:t>
            </a:r>
            <a:r>
              <a:rPr lang="en-US" u="sng" dirty="0" smtClean="0"/>
              <a:t>before</a:t>
            </a:r>
            <a:r>
              <a:rPr lang="en-US" dirty="0" smtClean="0"/>
              <a:t> a problem occurred.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64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Election Inspectors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05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SOS sent 147 election inspectors across the state to 45 counties.</a:t>
            </a:r>
          </a:p>
          <a:p>
            <a:pPr algn="just"/>
            <a:r>
              <a:rPr lang="en-US" dirty="0" smtClean="0"/>
              <a:t>Inspectors reported few problems related to Voter ID. </a:t>
            </a:r>
          </a:p>
          <a:p>
            <a:pPr lvl="1" algn="just"/>
            <a:r>
              <a:rPr lang="en-US" dirty="0" smtClean="0"/>
              <a:t>Of </a:t>
            </a:r>
            <a:r>
              <a:rPr lang="en-US" dirty="0" smtClean="0"/>
              <a:t>the few problems reported, most </a:t>
            </a:r>
            <a:r>
              <a:rPr lang="en-US" dirty="0" smtClean="0"/>
              <a:t>related to voters not being offered provisional ballots.</a:t>
            </a:r>
          </a:p>
          <a:p>
            <a:pPr marL="457200" lvl="1" indent="0" algn="just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29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Needs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Reviewing Acceptable IDs</a:t>
            </a:r>
          </a:p>
          <a:p>
            <a:r>
              <a:rPr lang="en-US" dirty="0" smtClean="0"/>
              <a:t>Procedures for Substantially Similar Names</a:t>
            </a:r>
          </a:p>
          <a:p>
            <a:r>
              <a:rPr lang="en-US" dirty="0" smtClean="0"/>
              <a:t>Offering Provisional Ballots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93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Reviewing Acceptable IDs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05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REMEMBER:</a:t>
            </a:r>
          </a:p>
          <a:p>
            <a:pPr lvl="1" algn="just"/>
            <a:r>
              <a:rPr lang="en-US" dirty="0" smtClean="0"/>
              <a:t>Addresses </a:t>
            </a:r>
            <a:r>
              <a:rPr lang="en-US" b="1" u="sng" dirty="0" smtClean="0"/>
              <a:t>do not</a:t>
            </a:r>
            <a:r>
              <a:rPr lang="en-US" dirty="0" smtClean="0"/>
              <a:t> have to match between ID and </a:t>
            </a:r>
            <a:r>
              <a:rPr lang="en-US" dirty="0" err="1" smtClean="0"/>
              <a:t>OLRV</a:t>
            </a:r>
            <a:r>
              <a:rPr lang="en-US" dirty="0" smtClean="0"/>
              <a:t>.   Only helps voters in the “totality of the circumstances.”</a:t>
            </a:r>
          </a:p>
          <a:p>
            <a:pPr lvl="1" algn="just"/>
            <a:r>
              <a:rPr lang="en-US" dirty="0" smtClean="0"/>
              <a:t>Remember that some forms of acceptable identification do not have addresses, e.g. military IDs-</a:t>
            </a:r>
            <a:r>
              <a:rPr lang="en-US" dirty="0" err="1" smtClean="0"/>
              <a:t>CACs</a:t>
            </a:r>
            <a:r>
              <a:rPr lang="en-US" dirty="0" smtClean="0"/>
              <a:t> and Uniformed Services IDs. </a:t>
            </a:r>
          </a:p>
          <a:p>
            <a:pPr lvl="1" algn="just"/>
            <a:r>
              <a:rPr lang="en-US" dirty="0" smtClean="0"/>
              <a:t>Remember Veterans Affairs cards </a:t>
            </a:r>
            <a:r>
              <a:rPr lang="en-US" b="1" u="sng" dirty="0" smtClean="0"/>
              <a:t>are</a:t>
            </a:r>
            <a:r>
              <a:rPr lang="en-US" dirty="0" smtClean="0"/>
              <a:t> acceptable!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9740-6221-490E-95DC-3861E0D126A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Texas Secretary of State Elections Division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814A-D311-427B-8C8C-051ABB3D39E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04678"/>
      </p:ext>
    </p:extLst>
  </p:cSld>
  <p:clrMapOvr>
    <a:masterClrMapping/>
  </p:clrMapOvr>
</p:sld>
</file>

<file path=ppt/theme/theme1.xml><?xml version="1.0" encoding="utf-8"?>
<a:theme xmlns:a="http://schemas.openxmlformats.org/drawingml/2006/main" name="SOS PPS Teme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PPS Temeplate</Template>
  <TotalTime>2441</TotalTime>
  <Words>580</Words>
  <Application>Microsoft Office PowerPoint</Application>
  <PresentationFormat>On-screen Show (4:3)</PresentationFormat>
  <Paragraphs>116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SOS PPS Temeplate</vt:lpstr>
      <vt:lpstr>Secretary of State’s Office Update</vt:lpstr>
      <vt:lpstr>Agenda</vt:lpstr>
      <vt:lpstr>November Uniform Election</vt:lpstr>
      <vt:lpstr>Implementation of Voter ID</vt:lpstr>
      <vt:lpstr>What Went Right</vt:lpstr>
      <vt:lpstr>SOS Office</vt:lpstr>
      <vt:lpstr>Election Inspectors </vt:lpstr>
      <vt:lpstr>What Needs Work</vt:lpstr>
      <vt:lpstr>Reviewing Acceptable IDs</vt:lpstr>
      <vt:lpstr>Substantially Similar Name</vt:lpstr>
      <vt:lpstr> Offering Provisional Ballots </vt:lpstr>
      <vt:lpstr>Legal Updates</vt:lpstr>
      <vt:lpstr>Electronic Signatures</vt:lpstr>
      <vt:lpstr>Annual ABBMs</vt:lpstr>
      <vt:lpstr>PowerPoint Presentation</vt:lpstr>
      <vt:lpstr>Reminders for the Primary</vt:lpstr>
      <vt:lpstr>PowerPoint Presentation</vt:lpstr>
    </vt:vector>
  </TitlesOfParts>
  <Company>Office of the Texas Secretary of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Title Here</dc:title>
  <dc:creator>Pepe De La Garza</dc:creator>
  <cp:lastModifiedBy>Administrator</cp:lastModifiedBy>
  <cp:revision>106</cp:revision>
  <dcterms:created xsi:type="dcterms:W3CDTF">2013-07-28T19:36:12Z</dcterms:created>
  <dcterms:modified xsi:type="dcterms:W3CDTF">2014-01-13T22:35:49Z</dcterms:modified>
</cp:coreProperties>
</file>